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306" r:id="rId9"/>
    <p:sldId id="307" r:id="rId10"/>
    <p:sldId id="308" r:id="rId11"/>
    <p:sldId id="272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نمط متوسط 1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نمط فاتح 1 - تميي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D0A4-B37E-45AB-BA87-D1E2E30870F5}" type="datetimeFigureOut">
              <a:rPr lang="ar-IQ" smtClean="0"/>
              <a:t>28/03/1440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6F4-1300-4CED-8628-E14E03CBDC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63586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D0A4-B37E-45AB-BA87-D1E2E30870F5}" type="datetimeFigureOut">
              <a:rPr lang="ar-IQ" smtClean="0"/>
              <a:t>28/03/1440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6F4-1300-4CED-8628-E14E03CBDC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88140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D0A4-B37E-45AB-BA87-D1E2E30870F5}" type="datetimeFigureOut">
              <a:rPr lang="ar-IQ" smtClean="0"/>
              <a:t>28/03/1440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6F4-1300-4CED-8628-E14E03CBDC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18016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D0A4-B37E-45AB-BA87-D1E2E30870F5}" type="datetimeFigureOut">
              <a:rPr lang="ar-IQ" smtClean="0"/>
              <a:t>28/03/1440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6F4-1300-4CED-8628-E14E03CBDC2C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8958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D0A4-B37E-45AB-BA87-D1E2E30870F5}" type="datetimeFigureOut">
              <a:rPr lang="ar-IQ" smtClean="0"/>
              <a:t>28/03/1440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6F4-1300-4CED-8628-E14E03CBDC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48078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D0A4-B37E-45AB-BA87-D1E2E30870F5}" type="datetimeFigureOut">
              <a:rPr lang="ar-IQ" smtClean="0"/>
              <a:t>28/03/1440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6F4-1300-4CED-8628-E14E03CBDC2C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4878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D0A4-B37E-45AB-BA87-D1E2E30870F5}" type="datetimeFigureOut">
              <a:rPr lang="ar-IQ" smtClean="0"/>
              <a:t>28/03/1440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6F4-1300-4CED-8628-E14E03CBDC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41599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D0A4-B37E-45AB-BA87-D1E2E30870F5}" type="datetimeFigureOut">
              <a:rPr lang="ar-IQ" smtClean="0"/>
              <a:t>28/03/1440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6F4-1300-4CED-8628-E14E03CBDC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7595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D0A4-B37E-45AB-BA87-D1E2E30870F5}" type="datetimeFigureOut">
              <a:rPr lang="ar-IQ" smtClean="0"/>
              <a:t>28/03/1440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6F4-1300-4CED-8628-E14E03CBDC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51572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D0A4-B37E-45AB-BA87-D1E2E30870F5}" type="datetimeFigureOut">
              <a:rPr lang="ar-IQ" smtClean="0"/>
              <a:t>28/03/1440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6F4-1300-4CED-8628-E14E03CBDC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2413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D0A4-B37E-45AB-BA87-D1E2E30870F5}" type="datetimeFigureOut">
              <a:rPr lang="ar-IQ" smtClean="0"/>
              <a:t>28/03/1440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6F4-1300-4CED-8628-E14E03CBDC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3886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D0A4-B37E-45AB-BA87-D1E2E30870F5}" type="datetimeFigureOut">
              <a:rPr lang="ar-IQ" smtClean="0"/>
              <a:t>28/03/1440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6F4-1300-4CED-8628-E14E03CBDC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00309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D0A4-B37E-45AB-BA87-D1E2E30870F5}" type="datetimeFigureOut">
              <a:rPr lang="ar-IQ" smtClean="0"/>
              <a:t>28/03/1440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6F4-1300-4CED-8628-E14E03CBDC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0059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D0A4-B37E-45AB-BA87-D1E2E30870F5}" type="datetimeFigureOut">
              <a:rPr lang="ar-IQ" smtClean="0"/>
              <a:t>28/03/1440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6F4-1300-4CED-8628-E14E03CBDC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9977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D0A4-B37E-45AB-BA87-D1E2E30870F5}" type="datetimeFigureOut">
              <a:rPr lang="ar-IQ" smtClean="0"/>
              <a:t>28/03/1440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6F4-1300-4CED-8628-E14E03CBDC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9852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D0A4-B37E-45AB-BA87-D1E2E30870F5}" type="datetimeFigureOut">
              <a:rPr lang="ar-IQ" smtClean="0"/>
              <a:t>28/03/1440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6F4-1300-4CED-8628-E14E03CBDC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9432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D0A4-B37E-45AB-BA87-D1E2E30870F5}" type="datetimeFigureOut">
              <a:rPr lang="ar-IQ" smtClean="0"/>
              <a:t>28/03/1440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6F4-1300-4CED-8628-E14E03CBDC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201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33ED0A4-B37E-45AB-BA87-D1E2E30870F5}" type="datetimeFigureOut">
              <a:rPr lang="ar-IQ" smtClean="0"/>
              <a:t>28/03/1440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21466F4-1300-4CED-8628-E14E03CBDC2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593342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8000">
              <a:schemeClr val="accent4">
                <a:lumMod val="40000"/>
                <a:lumOff val="60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842210" y="3148082"/>
            <a:ext cx="689409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 Resources Engineering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4</a:t>
            </a:r>
            <a:r>
              <a:rPr lang="en-US" sz="4000" b="1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</a:p>
          <a:p>
            <a:pPr algn="ctr" rtl="0"/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</a:p>
          <a:p>
            <a:pPr algn="ctr" rtl="0"/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Saad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Shauket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Sammen</a:t>
            </a:r>
            <a:endParaRPr lang="ar-IQ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35404" y="380819"/>
            <a:ext cx="80852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Diyala University 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of Engineering 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Civil Engineering </a:t>
            </a:r>
            <a:endParaRPr lang="ar-IQ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019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8000">
              <a:schemeClr val="accent4">
                <a:lumMod val="40000"/>
                <a:lumOff val="60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0" y="229470"/>
            <a:ext cx="84221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S-hydrograph 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</a:p>
          <a:p>
            <a:pPr algn="just" rtl="0"/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/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 storm with excess rainfall duration not being an integral multiple of the unit hydrograph, the S-hydrograph method can be used. S-hydrograph is a direct runoff hydrograph for a continuous rainfall duration and constant intensity.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0" y="2359604"/>
            <a:ext cx="85785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given 4 h unit hydrograph, obtain the 12 h unit hydrograph ordinates using the S-hydrograph method</a:t>
            </a:r>
            <a:endParaRPr lang="ar-IQ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7314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8000">
              <a:schemeClr val="accent4">
                <a:lumMod val="40000"/>
                <a:lumOff val="60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280" y="421106"/>
            <a:ext cx="8400909" cy="6039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8618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8000">
              <a:schemeClr val="accent4">
                <a:lumMod val="40000"/>
                <a:lumOff val="60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0" y="193648"/>
            <a:ext cx="873492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rainfall hyetograph and the storm hydrograph for a 495 km2 basin are given. Assuming that the base flow is constant at 100 m3/sec, determine the Q – index for the basin and ordinates of the unit hydrograph. </a:t>
            </a:r>
            <a:endParaRPr lang="ar-IQ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741280"/>
              </p:ext>
            </p:extLst>
          </p:nvPr>
        </p:nvGraphicFramePr>
        <p:xfrm>
          <a:off x="443668" y="1431582"/>
          <a:ext cx="8110787" cy="1737535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3249878"/>
                <a:gridCol w="596142"/>
                <a:gridCol w="656973"/>
                <a:gridCol w="571808"/>
                <a:gridCol w="571808"/>
                <a:gridCol w="632640"/>
                <a:gridCol w="656972"/>
                <a:gridCol w="559643"/>
                <a:gridCol w="614923"/>
              </a:tblGrid>
              <a:tr h="442763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(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2763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Rainfall Intensity (mm/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23135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Storm Hydrograph (m</a:t>
                      </a:r>
                      <a:r>
                        <a:rPr lang="en-US" sz="2000" b="1" baseline="30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/sec)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مستطيل 7"/>
          <p:cNvSpPr/>
          <p:nvPr/>
        </p:nvSpPr>
        <p:spPr>
          <a:xfrm>
            <a:off x="0" y="3772907"/>
            <a:ext cx="859054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</a:p>
          <a:p>
            <a:pPr algn="just" rtl="0"/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the base flow is assumed to be constant and equal to 100 m3/sec, direct runoff hydrograph ordinates can be calculated in Column (4) as the storm hydrograph values given in Column (3) minus 100 m3/sec. </a:t>
            </a:r>
          </a:p>
        </p:txBody>
      </p:sp>
    </p:spTree>
    <p:extLst>
      <p:ext uri="{BB962C8B-B14F-4D97-AF65-F5344CB8AC3E}">
        <p14:creationId xmlns:p14="http://schemas.microsoft.com/office/powerpoint/2010/main" val="33131280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8000">
              <a:schemeClr val="accent4">
                <a:lumMod val="40000"/>
                <a:lumOff val="60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68804"/>
              </p:ext>
            </p:extLst>
          </p:nvPr>
        </p:nvGraphicFramePr>
        <p:xfrm>
          <a:off x="324853" y="114125"/>
          <a:ext cx="8506327" cy="482303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711405"/>
                <a:gridCol w="2616570"/>
                <a:gridCol w="1912966"/>
                <a:gridCol w="2265386"/>
              </a:tblGrid>
              <a:tr h="973483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Time (</a:t>
                      </a:r>
                      <a:r>
                        <a:rPr lang="en-US" sz="2000" b="1" kern="1200" dirty="0" err="1">
                          <a:solidFill>
                            <a:schemeClr val="bg1"/>
                          </a:solidFill>
                          <a:effectLst/>
                        </a:rPr>
                        <a:t>hr</a:t>
                      </a: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(1)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Storm Hydrograph (m3/sec) (2)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DRH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(m3/sec</a:t>
                      </a: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) (3)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UH2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(m3/sec</a:t>
                      </a: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) </a:t>
                      </a:r>
                      <a:endParaRPr lang="en-US" sz="2000" b="1" kern="12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4) 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0283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100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0283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100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0283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200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100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12.5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0283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500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400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50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0283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400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300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37.5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0283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300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200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0283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200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100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12.5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0283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100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6961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 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>
                          <a:effectLst/>
                        </a:rPr>
                        <a:t> </a:t>
                      </a:r>
                      <a:endParaRPr lang="en-US" sz="2000" b="1" kern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effectLst/>
                        </a:rPr>
                        <a:t>Total = 1100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effectLst/>
                        </a:rPr>
                        <a:t> 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0" y="5120714"/>
            <a:ext cx="8927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area under the direct runoff hydrograph is the total volume of excess rainfall. This volume should be equal to the whole drainage basin filled with water to a depth</a:t>
            </a:r>
            <a:endParaRPr lang="ar-IQ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7525" y="5989500"/>
            <a:ext cx="5163940" cy="74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1528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8000">
              <a:schemeClr val="accent4">
                <a:lumMod val="40000"/>
                <a:lumOff val="60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" y="278141"/>
            <a:ext cx="85063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Thus, the total effective rainfall for this storm is 8 mm. Referring to the rainfall hyetograph below, the Q – index can be obtained as follows:</a:t>
            </a:r>
            <a:endParaRPr lang="ar-IQ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379" y="1154045"/>
            <a:ext cx="6035802" cy="422092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379" y="1791857"/>
            <a:ext cx="5289694" cy="397466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379" y="2405043"/>
            <a:ext cx="5387050" cy="458473"/>
          </a:xfrm>
          <a:prstGeom prst="rect">
            <a:avLst/>
          </a:prstGeom>
        </p:spPr>
      </p:pic>
      <p:sp>
        <p:nvSpPr>
          <p:cNvPr id="8" name="مستطيل 7"/>
          <p:cNvSpPr/>
          <p:nvPr/>
        </p:nvSpPr>
        <p:spPr>
          <a:xfrm>
            <a:off x="1" y="3018229"/>
            <a:ext cx="91439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found Q – index is larger than 10 mm</a:t>
            </a:r>
          </a:p>
          <a:p>
            <a:pPr algn="just" rtl="0"/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runoff will occur only when rainfall intensity is larger than </a:t>
            </a:r>
          </a:p>
          <a:p>
            <a:pPr algn="just" rtl="0"/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– index, therefore, the value of Q – index must be recalculation as follow:</a:t>
            </a:r>
          </a:p>
        </p:txBody>
      </p:sp>
      <p:pic>
        <p:nvPicPr>
          <p:cNvPr id="9" name="صورة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0379" y="4188605"/>
            <a:ext cx="5555924" cy="458897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505" y="4827511"/>
            <a:ext cx="4343966" cy="526542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505" y="5475984"/>
            <a:ext cx="4363509" cy="37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4257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8000">
              <a:schemeClr val="accent4">
                <a:lumMod val="40000"/>
                <a:lumOff val="60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8442" y="246835"/>
            <a:ext cx="830178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shows that the duration of the runoff producing rainfall starts at 2 hours and its intensity is constant at 20 – 16 = 4mm.Since the duration of the effective rain is 2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hrs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the net rainfall is 2 * 4 = 8mm, which of course equals the rainfall depth determined previously. This particular unit hydrograph for the basin will be for a 2-hour duration and will be denoted by UH2. The ordinates of the 2-hour unit hydrograph are obtained by dividing the direct runoff values given in Column (3) by 8</a:t>
            </a:r>
            <a:r>
              <a:rPr lang="en-US" dirty="0"/>
              <a:t>.</a:t>
            </a:r>
            <a:endParaRPr lang="ar-IQ" dirty="0"/>
          </a:p>
        </p:txBody>
      </p:sp>
      <p:sp>
        <p:nvSpPr>
          <p:cNvPr id="5" name="مستطيل 4"/>
          <p:cNvSpPr/>
          <p:nvPr/>
        </p:nvSpPr>
        <p:spPr>
          <a:xfrm>
            <a:off x="168442" y="2967335"/>
            <a:ext cx="66895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 the unit 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hydrographic in Table 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below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168242"/>
              </p:ext>
            </p:extLst>
          </p:nvPr>
        </p:nvGraphicFramePr>
        <p:xfrm>
          <a:off x="836930" y="3841176"/>
          <a:ext cx="7404702" cy="9144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648467"/>
                <a:gridCol w="552893"/>
                <a:gridCol w="562264"/>
                <a:gridCol w="496666"/>
                <a:gridCol w="541179"/>
                <a:gridCol w="496666"/>
                <a:gridCol w="553674"/>
                <a:gridCol w="552893"/>
              </a:tblGrid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</a:rPr>
                        <a:t>Time (hr)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</a:rPr>
                        <a:t>0.5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</a:rPr>
                        <a:t>1.0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</a:rPr>
                        <a:t>1.5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</a:rPr>
                        <a:t>2.0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</a:rPr>
                        <a:t>2.5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</a:rPr>
                        <a:t>3.0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Storm Hydrograph (m</a:t>
                      </a:r>
                      <a:r>
                        <a:rPr lang="en-US" sz="2000" b="1" baseline="3000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/sec)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40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مستطيل 6"/>
          <p:cNvSpPr/>
          <p:nvPr/>
        </p:nvSpPr>
        <p:spPr>
          <a:xfrm>
            <a:off x="168441" y="5096924"/>
            <a:ext cx="83017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Determine the composite direct runoff hydrograph for the given rainfall pattern. </a:t>
            </a:r>
            <a:endParaRPr lang="ar-IQ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5146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8000">
              <a:schemeClr val="accent4">
                <a:lumMod val="40000"/>
                <a:lumOff val="60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1466" y="133758"/>
            <a:ext cx="5768079" cy="3259148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0" y="371890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</a:p>
          <a:p>
            <a:pPr algn="l" rtl="0"/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given rainfall pattern consists of four segments of duration 1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heach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excess rainfall depths of 1.25, 1.25, 5, and 2.5mm. The hydrographs corresponding to the different segments of excess rainfall depths are calculated in Columns (2) to (5). The composite </a:t>
            </a:r>
          </a:p>
          <a:p>
            <a:pPr algn="l" rtl="0"/>
            <a:endParaRPr lang="ar-IQ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7763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8000">
              <a:schemeClr val="accent4">
                <a:lumMod val="40000"/>
                <a:lumOff val="60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469895"/>
              </p:ext>
            </p:extLst>
          </p:nvPr>
        </p:nvGraphicFramePr>
        <p:xfrm>
          <a:off x="-2" y="0"/>
          <a:ext cx="9144002" cy="731520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103050"/>
                <a:gridCol w="1807032"/>
                <a:gridCol w="1713744"/>
                <a:gridCol w="1464112"/>
                <a:gridCol w="1591952"/>
                <a:gridCol w="1464112"/>
              </a:tblGrid>
              <a:tr h="1149851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(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1.25UH</a:t>
                      </a:r>
                      <a:r>
                        <a:rPr lang="en-US" sz="2000" b="1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(m</a:t>
                      </a:r>
                      <a:r>
                        <a:rPr lang="en-US" sz="2000" b="1" baseline="30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/sec) (2)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1.25UH</a:t>
                      </a:r>
                      <a:r>
                        <a:rPr lang="en-US" sz="2000" b="1" baseline="-25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(m</a:t>
                      </a:r>
                      <a:r>
                        <a:rPr lang="en-US" sz="2000" b="1" baseline="30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/sec) (3)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5UH</a:t>
                      </a:r>
                      <a:r>
                        <a:rPr lang="en-US" sz="2000" b="1" baseline="-25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(m</a:t>
                      </a:r>
                      <a:r>
                        <a:rPr lang="en-US" sz="2000" b="1" baseline="30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/sec) (4) 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2.5UH</a:t>
                      </a:r>
                      <a:r>
                        <a:rPr lang="en-US" sz="2000" b="1" baseline="-25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(m</a:t>
                      </a:r>
                      <a:r>
                        <a:rPr lang="en-US" sz="2000" b="1" baseline="30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/sec)</a:t>
                      </a: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(5)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DRH  m</a:t>
                      </a:r>
                      <a:r>
                        <a:rPr lang="en-US" sz="2000" b="1" baseline="30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/sec)</a:t>
                      </a: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(5)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</a:tr>
              <a:tr h="35138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</a:tr>
              <a:tr h="35138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</a:tr>
              <a:tr h="35138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</a:tr>
              <a:tr h="35138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</a:tr>
              <a:tr h="35138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</a:tr>
              <a:tr h="35138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</a:tr>
              <a:tr h="35138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</a:tr>
              <a:tr h="35138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212.5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</a:tr>
              <a:tr h="35138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</a:tr>
              <a:tr h="35138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</a:tr>
              <a:tr h="35138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</a:tr>
              <a:tr h="35138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</a:tr>
              <a:tr h="35138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86" marR="6278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3117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8000">
              <a:schemeClr val="accent4">
                <a:lumMod val="40000"/>
                <a:lumOff val="60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-96253" y="197346"/>
            <a:ext cx="909587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000" b="1" dirty="0">
                <a:solidFill>
                  <a:srgbClr val="C00000"/>
                </a:solidFill>
              </a:rPr>
              <a:t>4.3 Unit Hydrographs of Different Duration</a:t>
            </a:r>
          </a:p>
          <a:p>
            <a:pPr algn="just" rtl="0"/>
            <a:r>
              <a:rPr lang="en-US" sz="2000" b="1" dirty="0">
                <a:solidFill>
                  <a:schemeClr val="bg1"/>
                </a:solidFill>
              </a:rPr>
              <a:t>For a given unit hydrograph of a specific duration, another one with different duration can be derived for the same watershed by two methods.</a:t>
            </a:r>
          </a:p>
          <a:p>
            <a:pPr algn="just" rtl="0"/>
            <a:endParaRPr lang="en-US" sz="2000" b="1" dirty="0">
              <a:solidFill>
                <a:schemeClr val="bg1"/>
              </a:solidFill>
            </a:endParaRPr>
          </a:p>
          <a:p>
            <a:pPr algn="just" rtl="0"/>
            <a:r>
              <a:rPr lang="en-US" sz="2000" b="1" dirty="0">
                <a:solidFill>
                  <a:srgbClr val="C00000"/>
                </a:solidFill>
              </a:rPr>
              <a:t>Lagging Method</a:t>
            </a:r>
          </a:p>
          <a:p>
            <a:pPr algn="just" rtl="0"/>
            <a:r>
              <a:rPr lang="en-US" sz="2000" b="1" dirty="0">
                <a:solidFill>
                  <a:schemeClr val="bg1"/>
                </a:solidFill>
              </a:rPr>
              <a:t>Using a unit hydrograph of duration a hours, another one with duration b hours can be obtained by lagging </a:t>
            </a:r>
            <a:r>
              <a:rPr lang="en-US" sz="2000" b="1" dirty="0" err="1">
                <a:solidFill>
                  <a:schemeClr val="bg1"/>
                </a:solidFill>
              </a:rPr>
              <a:t>UHa</a:t>
            </a:r>
            <a:r>
              <a:rPr lang="en-US" sz="2000" b="1" dirty="0">
                <a:solidFill>
                  <a:schemeClr val="bg1"/>
                </a:solidFill>
              </a:rPr>
              <a:t> by a hours as many as b/a times and superposing all these hydrographs together. The sum of these hydrographs must be divided by b/a to obtain </a:t>
            </a:r>
            <a:r>
              <a:rPr lang="en-US" sz="2000" b="1" dirty="0" err="1">
                <a:solidFill>
                  <a:schemeClr val="bg1"/>
                </a:solidFill>
              </a:rPr>
              <a:t>UHb</a:t>
            </a:r>
            <a:r>
              <a:rPr lang="en-US" sz="2000" b="1" dirty="0">
                <a:solidFill>
                  <a:schemeClr val="bg1"/>
                </a:solidFill>
              </a:rPr>
              <a:t>. This method requires b/a to be integer; therefore, this method is also called Integral Multiples Method. </a:t>
            </a:r>
          </a:p>
          <a:p>
            <a:pPr algn="just" rtl="0"/>
            <a:r>
              <a:rPr lang="en-US" sz="2000" b="1" dirty="0">
                <a:solidFill>
                  <a:schemeClr val="bg1"/>
                </a:solidFill>
              </a:rPr>
              <a:t> </a:t>
            </a:r>
          </a:p>
          <a:p>
            <a:pPr algn="just" rtl="0"/>
            <a:r>
              <a:rPr lang="en-US" sz="2000" b="1" dirty="0" smtClean="0">
                <a:solidFill>
                  <a:srgbClr val="C00000"/>
                </a:solidFill>
              </a:rPr>
              <a:t>Example: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>
                <a:solidFill>
                  <a:schemeClr val="bg1"/>
                </a:solidFill>
              </a:rPr>
              <a:t>For the given 4 h unit hydrograph, obtain the 12 h unit hydrograph ordinates using the lagging method. </a:t>
            </a:r>
          </a:p>
        </p:txBody>
      </p:sp>
    </p:spTree>
    <p:extLst>
      <p:ext uri="{BB962C8B-B14F-4D97-AF65-F5344CB8AC3E}">
        <p14:creationId xmlns:p14="http://schemas.microsoft.com/office/powerpoint/2010/main" val="3249586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8000">
              <a:schemeClr val="accent4">
                <a:lumMod val="40000"/>
                <a:lumOff val="60000"/>
              </a:schemeClr>
            </a:gs>
            <a:gs pos="100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702" y="324854"/>
            <a:ext cx="7729099" cy="564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7622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شريحة">
  <a:themeElements>
    <a:clrScheme name="شريحة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شريحة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شريحة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Override1.xml><?xml version="1.0" encoding="utf-8"?>
<a:themeOverride xmlns:a="http://schemas.openxmlformats.org/drawingml/2006/main">
  <a:clrScheme name="شريحة">
    <a:dk1>
      <a:sysClr val="windowText" lastClr="000000"/>
    </a:dk1>
    <a:lt1>
      <a:sysClr val="window" lastClr="FFFFFF"/>
    </a:lt1>
    <a:dk2>
      <a:srgbClr val="D06F1E"/>
    </a:dk2>
    <a:lt2>
      <a:srgbClr val="F0BE21"/>
    </a:lt2>
    <a:accent1>
      <a:srgbClr val="760603"/>
    </a:accent1>
    <a:accent2>
      <a:srgbClr val="9F761A"/>
    </a:accent2>
    <a:accent3>
      <a:srgbClr val="92A200"/>
    </a:accent3>
    <a:accent4>
      <a:srgbClr val="4AA157"/>
    </a:accent4>
    <a:accent5>
      <a:srgbClr val="46788D"/>
    </a:accent5>
    <a:accent6>
      <a:srgbClr val="A848A8"/>
    </a:accent6>
    <a:hlink>
      <a:srgbClr val="460402"/>
    </a:hlink>
    <a:folHlink>
      <a:srgbClr val="991111"/>
    </a:folHlink>
  </a:clrScheme>
</a:themeOverride>
</file>

<file path=ppt/theme/themeOverride10.xml><?xml version="1.0" encoding="utf-8"?>
<a:themeOverride xmlns:a="http://schemas.openxmlformats.org/drawingml/2006/main">
  <a:clrScheme name="شريحة">
    <a:dk1>
      <a:sysClr val="windowText" lastClr="000000"/>
    </a:dk1>
    <a:lt1>
      <a:sysClr val="window" lastClr="FFFFFF"/>
    </a:lt1>
    <a:dk2>
      <a:srgbClr val="D06F1E"/>
    </a:dk2>
    <a:lt2>
      <a:srgbClr val="F0BE21"/>
    </a:lt2>
    <a:accent1>
      <a:srgbClr val="760603"/>
    </a:accent1>
    <a:accent2>
      <a:srgbClr val="9F761A"/>
    </a:accent2>
    <a:accent3>
      <a:srgbClr val="92A200"/>
    </a:accent3>
    <a:accent4>
      <a:srgbClr val="4AA157"/>
    </a:accent4>
    <a:accent5>
      <a:srgbClr val="46788D"/>
    </a:accent5>
    <a:accent6>
      <a:srgbClr val="A848A8"/>
    </a:accent6>
    <a:hlink>
      <a:srgbClr val="460402"/>
    </a:hlink>
    <a:folHlink>
      <a:srgbClr val="991111"/>
    </a:folHlink>
  </a:clrScheme>
</a:themeOverride>
</file>

<file path=ppt/theme/themeOverride2.xml><?xml version="1.0" encoding="utf-8"?>
<a:themeOverride xmlns:a="http://schemas.openxmlformats.org/drawingml/2006/main">
  <a:clrScheme name="شريحة">
    <a:dk1>
      <a:sysClr val="windowText" lastClr="000000"/>
    </a:dk1>
    <a:lt1>
      <a:sysClr val="window" lastClr="FFFFFF"/>
    </a:lt1>
    <a:dk2>
      <a:srgbClr val="D06F1E"/>
    </a:dk2>
    <a:lt2>
      <a:srgbClr val="F0BE21"/>
    </a:lt2>
    <a:accent1>
      <a:srgbClr val="760603"/>
    </a:accent1>
    <a:accent2>
      <a:srgbClr val="9F761A"/>
    </a:accent2>
    <a:accent3>
      <a:srgbClr val="92A200"/>
    </a:accent3>
    <a:accent4>
      <a:srgbClr val="4AA157"/>
    </a:accent4>
    <a:accent5>
      <a:srgbClr val="46788D"/>
    </a:accent5>
    <a:accent6>
      <a:srgbClr val="A848A8"/>
    </a:accent6>
    <a:hlink>
      <a:srgbClr val="460402"/>
    </a:hlink>
    <a:folHlink>
      <a:srgbClr val="991111"/>
    </a:folHlink>
  </a:clrScheme>
</a:themeOverride>
</file>

<file path=ppt/theme/themeOverride3.xml><?xml version="1.0" encoding="utf-8"?>
<a:themeOverride xmlns:a="http://schemas.openxmlformats.org/drawingml/2006/main">
  <a:clrScheme name="شريحة">
    <a:dk1>
      <a:sysClr val="windowText" lastClr="000000"/>
    </a:dk1>
    <a:lt1>
      <a:sysClr val="window" lastClr="FFFFFF"/>
    </a:lt1>
    <a:dk2>
      <a:srgbClr val="D06F1E"/>
    </a:dk2>
    <a:lt2>
      <a:srgbClr val="F0BE21"/>
    </a:lt2>
    <a:accent1>
      <a:srgbClr val="760603"/>
    </a:accent1>
    <a:accent2>
      <a:srgbClr val="9F761A"/>
    </a:accent2>
    <a:accent3>
      <a:srgbClr val="92A200"/>
    </a:accent3>
    <a:accent4>
      <a:srgbClr val="4AA157"/>
    </a:accent4>
    <a:accent5>
      <a:srgbClr val="46788D"/>
    </a:accent5>
    <a:accent6>
      <a:srgbClr val="A848A8"/>
    </a:accent6>
    <a:hlink>
      <a:srgbClr val="460402"/>
    </a:hlink>
    <a:folHlink>
      <a:srgbClr val="991111"/>
    </a:folHlink>
  </a:clrScheme>
</a:themeOverride>
</file>

<file path=ppt/theme/themeOverride4.xml><?xml version="1.0" encoding="utf-8"?>
<a:themeOverride xmlns:a="http://schemas.openxmlformats.org/drawingml/2006/main">
  <a:clrScheme name="شريحة">
    <a:dk1>
      <a:sysClr val="windowText" lastClr="000000"/>
    </a:dk1>
    <a:lt1>
      <a:sysClr val="window" lastClr="FFFFFF"/>
    </a:lt1>
    <a:dk2>
      <a:srgbClr val="D06F1E"/>
    </a:dk2>
    <a:lt2>
      <a:srgbClr val="F0BE21"/>
    </a:lt2>
    <a:accent1>
      <a:srgbClr val="760603"/>
    </a:accent1>
    <a:accent2>
      <a:srgbClr val="9F761A"/>
    </a:accent2>
    <a:accent3>
      <a:srgbClr val="92A200"/>
    </a:accent3>
    <a:accent4>
      <a:srgbClr val="4AA157"/>
    </a:accent4>
    <a:accent5>
      <a:srgbClr val="46788D"/>
    </a:accent5>
    <a:accent6>
      <a:srgbClr val="A848A8"/>
    </a:accent6>
    <a:hlink>
      <a:srgbClr val="460402"/>
    </a:hlink>
    <a:folHlink>
      <a:srgbClr val="991111"/>
    </a:folHlink>
  </a:clrScheme>
</a:themeOverride>
</file>

<file path=ppt/theme/themeOverride5.xml><?xml version="1.0" encoding="utf-8"?>
<a:themeOverride xmlns:a="http://schemas.openxmlformats.org/drawingml/2006/main">
  <a:clrScheme name="شريحة">
    <a:dk1>
      <a:sysClr val="windowText" lastClr="000000"/>
    </a:dk1>
    <a:lt1>
      <a:sysClr val="window" lastClr="FFFFFF"/>
    </a:lt1>
    <a:dk2>
      <a:srgbClr val="D06F1E"/>
    </a:dk2>
    <a:lt2>
      <a:srgbClr val="F0BE21"/>
    </a:lt2>
    <a:accent1>
      <a:srgbClr val="760603"/>
    </a:accent1>
    <a:accent2>
      <a:srgbClr val="9F761A"/>
    </a:accent2>
    <a:accent3>
      <a:srgbClr val="92A200"/>
    </a:accent3>
    <a:accent4>
      <a:srgbClr val="4AA157"/>
    </a:accent4>
    <a:accent5>
      <a:srgbClr val="46788D"/>
    </a:accent5>
    <a:accent6>
      <a:srgbClr val="A848A8"/>
    </a:accent6>
    <a:hlink>
      <a:srgbClr val="460402"/>
    </a:hlink>
    <a:folHlink>
      <a:srgbClr val="991111"/>
    </a:folHlink>
  </a:clrScheme>
</a:themeOverride>
</file>

<file path=ppt/theme/themeOverride6.xml><?xml version="1.0" encoding="utf-8"?>
<a:themeOverride xmlns:a="http://schemas.openxmlformats.org/drawingml/2006/main">
  <a:clrScheme name="شريحة">
    <a:dk1>
      <a:sysClr val="windowText" lastClr="000000"/>
    </a:dk1>
    <a:lt1>
      <a:sysClr val="window" lastClr="FFFFFF"/>
    </a:lt1>
    <a:dk2>
      <a:srgbClr val="D06F1E"/>
    </a:dk2>
    <a:lt2>
      <a:srgbClr val="F0BE21"/>
    </a:lt2>
    <a:accent1>
      <a:srgbClr val="760603"/>
    </a:accent1>
    <a:accent2>
      <a:srgbClr val="9F761A"/>
    </a:accent2>
    <a:accent3>
      <a:srgbClr val="92A200"/>
    </a:accent3>
    <a:accent4>
      <a:srgbClr val="4AA157"/>
    </a:accent4>
    <a:accent5>
      <a:srgbClr val="46788D"/>
    </a:accent5>
    <a:accent6>
      <a:srgbClr val="A848A8"/>
    </a:accent6>
    <a:hlink>
      <a:srgbClr val="460402"/>
    </a:hlink>
    <a:folHlink>
      <a:srgbClr val="991111"/>
    </a:folHlink>
  </a:clrScheme>
</a:themeOverride>
</file>

<file path=ppt/theme/themeOverride7.xml><?xml version="1.0" encoding="utf-8"?>
<a:themeOverride xmlns:a="http://schemas.openxmlformats.org/drawingml/2006/main">
  <a:clrScheme name="شريحة">
    <a:dk1>
      <a:sysClr val="windowText" lastClr="000000"/>
    </a:dk1>
    <a:lt1>
      <a:sysClr val="window" lastClr="FFFFFF"/>
    </a:lt1>
    <a:dk2>
      <a:srgbClr val="D06F1E"/>
    </a:dk2>
    <a:lt2>
      <a:srgbClr val="F0BE21"/>
    </a:lt2>
    <a:accent1>
      <a:srgbClr val="760603"/>
    </a:accent1>
    <a:accent2>
      <a:srgbClr val="9F761A"/>
    </a:accent2>
    <a:accent3>
      <a:srgbClr val="92A200"/>
    </a:accent3>
    <a:accent4>
      <a:srgbClr val="4AA157"/>
    </a:accent4>
    <a:accent5>
      <a:srgbClr val="46788D"/>
    </a:accent5>
    <a:accent6>
      <a:srgbClr val="A848A8"/>
    </a:accent6>
    <a:hlink>
      <a:srgbClr val="460402"/>
    </a:hlink>
    <a:folHlink>
      <a:srgbClr val="991111"/>
    </a:folHlink>
  </a:clrScheme>
</a:themeOverride>
</file>

<file path=ppt/theme/themeOverride8.xml><?xml version="1.0" encoding="utf-8"?>
<a:themeOverride xmlns:a="http://schemas.openxmlformats.org/drawingml/2006/main">
  <a:clrScheme name="شريحة">
    <a:dk1>
      <a:sysClr val="windowText" lastClr="000000"/>
    </a:dk1>
    <a:lt1>
      <a:sysClr val="window" lastClr="FFFFFF"/>
    </a:lt1>
    <a:dk2>
      <a:srgbClr val="D06F1E"/>
    </a:dk2>
    <a:lt2>
      <a:srgbClr val="F0BE21"/>
    </a:lt2>
    <a:accent1>
      <a:srgbClr val="760603"/>
    </a:accent1>
    <a:accent2>
      <a:srgbClr val="9F761A"/>
    </a:accent2>
    <a:accent3>
      <a:srgbClr val="92A200"/>
    </a:accent3>
    <a:accent4>
      <a:srgbClr val="4AA157"/>
    </a:accent4>
    <a:accent5>
      <a:srgbClr val="46788D"/>
    </a:accent5>
    <a:accent6>
      <a:srgbClr val="A848A8"/>
    </a:accent6>
    <a:hlink>
      <a:srgbClr val="460402"/>
    </a:hlink>
    <a:folHlink>
      <a:srgbClr val="991111"/>
    </a:folHlink>
  </a:clrScheme>
</a:themeOverride>
</file>

<file path=ppt/theme/themeOverride9.xml><?xml version="1.0" encoding="utf-8"?>
<a:themeOverride xmlns:a="http://schemas.openxmlformats.org/drawingml/2006/main">
  <a:clrScheme name="شريحة">
    <a:dk1>
      <a:sysClr val="windowText" lastClr="000000"/>
    </a:dk1>
    <a:lt1>
      <a:sysClr val="window" lastClr="FFFFFF"/>
    </a:lt1>
    <a:dk2>
      <a:srgbClr val="D06F1E"/>
    </a:dk2>
    <a:lt2>
      <a:srgbClr val="F0BE21"/>
    </a:lt2>
    <a:accent1>
      <a:srgbClr val="760603"/>
    </a:accent1>
    <a:accent2>
      <a:srgbClr val="9F761A"/>
    </a:accent2>
    <a:accent3>
      <a:srgbClr val="92A200"/>
    </a:accent3>
    <a:accent4>
      <a:srgbClr val="4AA157"/>
    </a:accent4>
    <a:accent5>
      <a:srgbClr val="46788D"/>
    </a:accent5>
    <a:accent6>
      <a:srgbClr val="A848A8"/>
    </a:accent6>
    <a:hlink>
      <a:srgbClr val="460402"/>
    </a:hlink>
    <a:folHlink>
      <a:srgbClr val="99111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786</Words>
  <Application>Microsoft Office PowerPoint</Application>
  <PresentationFormat>عرض على الشاشة (3:4)‏</PresentationFormat>
  <Paragraphs>203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Tahoma</vt:lpstr>
      <vt:lpstr>Times New Roman</vt:lpstr>
      <vt:lpstr>Wingdings 3</vt:lpstr>
      <vt:lpstr>شريحة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FUJISU</dc:creator>
  <cp:lastModifiedBy>FUJISU</cp:lastModifiedBy>
  <cp:revision>45</cp:revision>
  <dcterms:created xsi:type="dcterms:W3CDTF">2018-12-05T07:11:26Z</dcterms:created>
  <dcterms:modified xsi:type="dcterms:W3CDTF">2018-12-06T08:00:51Z</dcterms:modified>
</cp:coreProperties>
</file>